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1.xml><?xml version="1.0" encoding="utf-8"?>
<a:tblStyleLst xmlns:a="http://schemas.openxmlformats.org/drawingml/2006/main" xmlns:r="http://schemas.openxmlformats.org/officeDocument/2006/relationships" def="{90651C3A-4460-11DB-9652-00E08161165F}">
  <a:tblStyle styleId="{BABD6F9A-A744-4AA4-BAF1-885E6FC8CD6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FA8B78-A982-4BC0-9806-CF45AEE3159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tableStyles" Target="tableStyles1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1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c9914f1f76_1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c9914f1f76_1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c9914f1f76_3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c9914f1f76_3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c9914f1f76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c9914f1f76_2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df4d9e2012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df4d9e2012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c9914f1f7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c9914f1f7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c9914f1f76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c9914f1f76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df79b14f9f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df79b14f9f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df79b14f9f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df79b14f9f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c9914f1f76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c9914f1f76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df79b14f9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df79b14f9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c9914f1f76_3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c9914f1f76_3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c9914f1f76_3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c9914f1f76_3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" name="Google Shape;56;p1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7" name="Google Shape;57;p1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1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" name="Google Shape;70;p1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1" name="Google Shape;71;p1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" name="Google Shape;78;p1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9" name="Google Shape;79;p1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" name="Google Shape;87;p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88" name="Google Shape;88;p1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" name="Google Shape;90;p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" name="Google Shape;94;p1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95" name="Google Shape;95;p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" name="Google Shape;97;p1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9" name="Google Shape;99;p1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2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02" name="Google Shape;102;p2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Google Shape;104;p20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2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" name="Google Shape;108;p2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09" name="Google Shape;109;p2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" name="Google Shape;111;p21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1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17" name="Google Shape;117;p2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oogle Shape;119;p23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20" name="Google Shape;120;p2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" name="Google Shape;122;p23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3" name="Google Shape;123;p23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 rtl="0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/>
          <p:nvPr/>
        </p:nvSpPr>
        <p:spPr>
          <a:xfrm>
            <a:off x="2900325" y="102225"/>
            <a:ext cx="4407326" cy="4939025"/>
          </a:xfrm>
          <a:custGeom>
            <a:avLst/>
            <a:gdLst/>
            <a:ahLst/>
            <a:cxnLst/>
            <a:rect l="l" t="t" r="r" b="b"/>
            <a:pathLst>
              <a:path w="636" h="622" extrusionOk="0">
                <a:moveTo>
                  <a:pt x="435" y="606"/>
                </a:moveTo>
                <a:cubicBezTo>
                  <a:pt x="437" y="605"/>
                  <a:pt x="443" y="612"/>
                  <a:pt x="444" y="612"/>
                </a:cubicBezTo>
                <a:cubicBezTo>
                  <a:pt x="446" y="614"/>
                  <a:pt x="446" y="619"/>
                  <a:pt x="447" y="621"/>
                </a:cubicBezTo>
                <a:cubicBezTo>
                  <a:pt x="447" y="622"/>
                  <a:pt x="454" y="621"/>
                  <a:pt x="455" y="621"/>
                </a:cubicBezTo>
                <a:cubicBezTo>
                  <a:pt x="458" y="621"/>
                  <a:pt x="463" y="618"/>
                  <a:pt x="464" y="617"/>
                </a:cubicBezTo>
                <a:cubicBezTo>
                  <a:pt x="466" y="614"/>
                  <a:pt x="467" y="612"/>
                  <a:pt x="470" y="610"/>
                </a:cubicBezTo>
                <a:cubicBezTo>
                  <a:pt x="474" y="607"/>
                  <a:pt x="476" y="603"/>
                  <a:pt x="479" y="600"/>
                </a:cubicBezTo>
                <a:cubicBezTo>
                  <a:pt x="481" y="598"/>
                  <a:pt x="482" y="593"/>
                  <a:pt x="484" y="591"/>
                </a:cubicBezTo>
                <a:cubicBezTo>
                  <a:pt x="486" y="588"/>
                  <a:pt x="487" y="585"/>
                  <a:pt x="489" y="583"/>
                </a:cubicBezTo>
                <a:cubicBezTo>
                  <a:pt x="491" y="582"/>
                  <a:pt x="493" y="575"/>
                  <a:pt x="493" y="573"/>
                </a:cubicBezTo>
                <a:cubicBezTo>
                  <a:pt x="493" y="570"/>
                  <a:pt x="493" y="567"/>
                  <a:pt x="492" y="564"/>
                </a:cubicBezTo>
                <a:cubicBezTo>
                  <a:pt x="491" y="560"/>
                  <a:pt x="488" y="560"/>
                  <a:pt x="485" y="558"/>
                </a:cubicBezTo>
                <a:cubicBezTo>
                  <a:pt x="483" y="556"/>
                  <a:pt x="481" y="556"/>
                  <a:pt x="479" y="553"/>
                </a:cubicBezTo>
                <a:cubicBezTo>
                  <a:pt x="476" y="550"/>
                  <a:pt x="471" y="548"/>
                  <a:pt x="467" y="546"/>
                </a:cubicBezTo>
                <a:cubicBezTo>
                  <a:pt x="463" y="544"/>
                  <a:pt x="460" y="543"/>
                  <a:pt x="457" y="540"/>
                </a:cubicBezTo>
                <a:cubicBezTo>
                  <a:pt x="455" y="538"/>
                  <a:pt x="453" y="536"/>
                  <a:pt x="450" y="532"/>
                </a:cubicBezTo>
                <a:cubicBezTo>
                  <a:pt x="449" y="531"/>
                  <a:pt x="446" y="529"/>
                  <a:pt x="445" y="528"/>
                </a:cubicBezTo>
                <a:cubicBezTo>
                  <a:pt x="444" y="527"/>
                  <a:pt x="441" y="522"/>
                  <a:pt x="441" y="521"/>
                </a:cubicBezTo>
                <a:cubicBezTo>
                  <a:pt x="440" y="519"/>
                  <a:pt x="439" y="517"/>
                  <a:pt x="439" y="516"/>
                </a:cubicBezTo>
                <a:cubicBezTo>
                  <a:pt x="438" y="513"/>
                  <a:pt x="439" y="509"/>
                  <a:pt x="439" y="506"/>
                </a:cubicBezTo>
                <a:cubicBezTo>
                  <a:pt x="439" y="503"/>
                  <a:pt x="438" y="500"/>
                  <a:pt x="438" y="498"/>
                </a:cubicBezTo>
                <a:cubicBezTo>
                  <a:pt x="437" y="496"/>
                  <a:pt x="435" y="495"/>
                  <a:pt x="435" y="492"/>
                </a:cubicBezTo>
                <a:cubicBezTo>
                  <a:pt x="434" y="489"/>
                  <a:pt x="435" y="485"/>
                  <a:pt x="435" y="483"/>
                </a:cubicBezTo>
                <a:cubicBezTo>
                  <a:pt x="435" y="479"/>
                  <a:pt x="435" y="476"/>
                  <a:pt x="435" y="473"/>
                </a:cubicBezTo>
                <a:cubicBezTo>
                  <a:pt x="435" y="468"/>
                  <a:pt x="436" y="466"/>
                  <a:pt x="437" y="462"/>
                </a:cubicBezTo>
                <a:cubicBezTo>
                  <a:pt x="438" y="458"/>
                  <a:pt x="441" y="454"/>
                  <a:pt x="442" y="450"/>
                </a:cubicBezTo>
                <a:cubicBezTo>
                  <a:pt x="443" y="447"/>
                  <a:pt x="442" y="443"/>
                  <a:pt x="442" y="440"/>
                </a:cubicBezTo>
                <a:cubicBezTo>
                  <a:pt x="443" y="437"/>
                  <a:pt x="445" y="434"/>
                  <a:pt x="446" y="431"/>
                </a:cubicBezTo>
                <a:cubicBezTo>
                  <a:pt x="447" y="428"/>
                  <a:pt x="451" y="427"/>
                  <a:pt x="454" y="425"/>
                </a:cubicBezTo>
                <a:cubicBezTo>
                  <a:pt x="456" y="424"/>
                  <a:pt x="459" y="423"/>
                  <a:pt x="460" y="422"/>
                </a:cubicBezTo>
                <a:cubicBezTo>
                  <a:pt x="465" y="419"/>
                  <a:pt x="470" y="416"/>
                  <a:pt x="475" y="413"/>
                </a:cubicBezTo>
                <a:cubicBezTo>
                  <a:pt x="475" y="413"/>
                  <a:pt x="476" y="413"/>
                  <a:pt x="477" y="412"/>
                </a:cubicBezTo>
                <a:cubicBezTo>
                  <a:pt x="481" y="410"/>
                  <a:pt x="484" y="407"/>
                  <a:pt x="487" y="405"/>
                </a:cubicBezTo>
                <a:cubicBezTo>
                  <a:pt x="492" y="402"/>
                  <a:pt x="496" y="401"/>
                  <a:pt x="502" y="398"/>
                </a:cubicBezTo>
                <a:cubicBezTo>
                  <a:pt x="507" y="397"/>
                  <a:pt x="508" y="393"/>
                  <a:pt x="513" y="393"/>
                </a:cubicBezTo>
                <a:cubicBezTo>
                  <a:pt x="519" y="393"/>
                  <a:pt x="524" y="393"/>
                  <a:pt x="528" y="389"/>
                </a:cubicBezTo>
                <a:cubicBezTo>
                  <a:pt x="531" y="386"/>
                  <a:pt x="533" y="386"/>
                  <a:pt x="535" y="382"/>
                </a:cubicBezTo>
                <a:cubicBezTo>
                  <a:pt x="537" y="380"/>
                  <a:pt x="542" y="377"/>
                  <a:pt x="545" y="376"/>
                </a:cubicBezTo>
                <a:cubicBezTo>
                  <a:pt x="549" y="374"/>
                  <a:pt x="551" y="372"/>
                  <a:pt x="554" y="370"/>
                </a:cubicBezTo>
                <a:cubicBezTo>
                  <a:pt x="557" y="367"/>
                  <a:pt x="560" y="365"/>
                  <a:pt x="563" y="364"/>
                </a:cubicBezTo>
                <a:cubicBezTo>
                  <a:pt x="566" y="362"/>
                  <a:pt x="571" y="363"/>
                  <a:pt x="574" y="363"/>
                </a:cubicBezTo>
                <a:cubicBezTo>
                  <a:pt x="578" y="363"/>
                  <a:pt x="582" y="360"/>
                  <a:pt x="583" y="358"/>
                </a:cubicBezTo>
                <a:cubicBezTo>
                  <a:pt x="586" y="355"/>
                  <a:pt x="588" y="352"/>
                  <a:pt x="593" y="352"/>
                </a:cubicBezTo>
                <a:cubicBezTo>
                  <a:pt x="597" y="352"/>
                  <a:pt x="604" y="347"/>
                  <a:pt x="608" y="345"/>
                </a:cubicBezTo>
                <a:cubicBezTo>
                  <a:pt x="614" y="343"/>
                  <a:pt x="619" y="346"/>
                  <a:pt x="625" y="346"/>
                </a:cubicBezTo>
                <a:cubicBezTo>
                  <a:pt x="627" y="346"/>
                  <a:pt x="628" y="346"/>
                  <a:pt x="630" y="346"/>
                </a:cubicBezTo>
                <a:cubicBezTo>
                  <a:pt x="631" y="346"/>
                  <a:pt x="635" y="341"/>
                  <a:pt x="636" y="338"/>
                </a:cubicBezTo>
                <a:cubicBezTo>
                  <a:pt x="632" y="335"/>
                  <a:pt x="620" y="330"/>
                  <a:pt x="617" y="327"/>
                </a:cubicBezTo>
                <a:cubicBezTo>
                  <a:pt x="612" y="322"/>
                  <a:pt x="615" y="318"/>
                  <a:pt x="611" y="310"/>
                </a:cubicBezTo>
                <a:cubicBezTo>
                  <a:pt x="608" y="303"/>
                  <a:pt x="612" y="290"/>
                  <a:pt x="605" y="289"/>
                </a:cubicBezTo>
                <a:cubicBezTo>
                  <a:pt x="597" y="287"/>
                  <a:pt x="598" y="294"/>
                  <a:pt x="587" y="292"/>
                </a:cubicBezTo>
                <a:cubicBezTo>
                  <a:pt x="578" y="289"/>
                  <a:pt x="583" y="281"/>
                  <a:pt x="571" y="281"/>
                </a:cubicBezTo>
                <a:cubicBezTo>
                  <a:pt x="564" y="281"/>
                  <a:pt x="555" y="279"/>
                  <a:pt x="548" y="281"/>
                </a:cubicBezTo>
                <a:cubicBezTo>
                  <a:pt x="539" y="283"/>
                  <a:pt x="544" y="292"/>
                  <a:pt x="535" y="292"/>
                </a:cubicBezTo>
                <a:cubicBezTo>
                  <a:pt x="526" y="292"/>
                  <a:pt x="519" y="291"/>
                  <a:pt x="515" y="289"/>
                </a:cubicBezTo>
                <a:cubicBezTo>
                  <a:pt x="509" y="286"/>
                  <a:pt x="501" y="286"/>
                  <a:pt x="497" y="278"/>
                </a:cubicBezTo>
                <a:cubicBezTo>
                  <a:pt x="496" y="276"/>
                  <a:pt x="493" y="263"/>
                  <a:pt x="491" y="261"/>
                </a:cubicBezTo>
                <a:cubicBezTo>
                  <a:pt x="486" y="256"/>
                  <a:pt x="482" y="255"/>
                  <a:pt x="476" y="250"/>
                </a:cubicBezTo>
                <a:cubicBezTo>
                  <a:pt x="471" y="245"/>
                  <a:pt x="467" y="247"/>
                  <a:pt x="467" y="236"/>
                </a:cubicBezTo>
                <a:cubicBezTo>
                  <a:pt x="467" y="232"/>
                  <a:pt x="465" y="215"/>
                  <a:pt x="467" y="213"/>
                </a:cubicBezTo>
                <a:cubicBezTo>
                  <a:pt x="471" y="209"/>
                  <a:pt x="476" y="205"/>
                  <a:pt x="476" y="197"/>
                </a:cubicBezTo>
                <a:cubicBezTo>
                  <a:pt x="476" y="190"/>
                  <a:pt x="477" y="182"/>
                  <a:pt x="475" y="176"/>
                </a:cubicBezTo>
                <a:cubicBezTo>
                  <a:pt x="472" y="165"/>
                  <a:pt x="465" y="169"/>
                  <a:pt x="462" y="163"/>
                </a:cubicBezTo>
                <a:cubicBezTo>
                  <a:pt x="458" y="156"/>
                  <a:pt x="454" y="157"/>
                  <a:pt x="448" y="151"/>
                </a:cubicBezTo>
                <a:cubicBezTo>
                  <a:pt x="444" y="147"/>
                  <a:pt x="441" y="140"/>
                  <a:pt x="443" y="131"/>
                </a:cubicBezTo>
                <a:cubicBezTo>
                  <a:pt x="445" y="126"/>
                  <a:pt x="449" y="116"/>
                  <a:pt x="457" y="114"/>
                </a:cubicBezTo>
                <a:cubicBezTo>
                  <a:pt x="468" y="111"/>
                  <a:pt x="467" y="110"/>
                  <a:pt x="472" y="102"/>
                </a:cubicBezTo>
                <a:cubicBezTo>
                  <a:pt x="475" y="96"/>
                  <a:pt x="477" y="91"/>
                  <a:pt x="483" y="86"/>
                </a:cubicBezTo>
                <a:cubicBezTo>
                  <a:pt x="488" y="81"/>
                  <a:pt x="492" y="75"/>
                  <a:pt x="500" y="75"/>
                </a:cubicBezTo>
                <a:cubicBezTo>
                  <a:pt x="510" y="75"/>
                  <a:pt x="514" y="76"/>
                  <a:pt x="518" y="69"/>
                </a:cubicBezTo>
                <a:cubicBezTo>
                  <a:pt x="520" y="64"/>
                  <a:pt x="519" y="56"/>
                  <a:pt x="527" y="54"/>
                </a:cubicBezTo>
                <a:cubicBezTo>
                  <a:pt x="536" y="52"/>
                  <a:pt x="540" y="53"/>
                  <a:pt x="540" y="41"/>
                </a:cubicBezTo>
                <a:cubicBezTo>
                  <a:pt x="540" y="36"/>
                  <a:pt x="540" y="31"/>
                  <a:pt x="540" y="26"/>
                </a:cubicBezTo>
                <a:cubicBezTo>
                  <a:pt x="536" y="13"/>
                  <a:pt x="536" y="13"/>
                  <a:pt x="536" y="13"/>
                </a:cubicBezTo>
                <a:cubicBezTo>
                  <a:pt x="532" y="13"/>
                  <a:pt x="528" y="13"/>
                  <a:pt x="523" y="13"/>
                </a:cubicBezTo>
                <a:cubicBezTo>
                  <a:pt x="519" y="13"/>
                  <a:pt x="515" y="13"/>
                  <a:pt x="512" y="12"/>
                </a:cubicBezTo>
                <a:cubicBezTo>
                  <a:pt x="508" y="11"/>
                  <a:pt x="504" y="11"/>
                  <a:pt x="500" y="11"/>
                </a:cubicBezTo>
                <a:cubicBezTo>
                  <a:pt x="496" y="11"/>
                  <a:pt x="489" y="8"/>
                  <a:pt x="487" y="6"/>
                </a:cubicBezTo>
                <a:cubicBezTo>
                  <a:pt x="483" y="3"/>
                  <a:pt x="480" y="2"/>
                  <a:pt x="476" y="2"/>
                </a:cubicBezTo>
                <a:cubicBezTo>
                  <a:pt x="474" y="2"/>
                  <a:pt x="471" y="2"/>
                  <a:pt x="468" y="1"/>
                </a:cubicBezTo>
                <a:cubicBezTo>
                  <a:pt x="468" y="4"/>
                  <a:pt x="468" y="4"/>
                  <a:pt x="468" y="4"/>
                </a:cubicBezTo>
                <a:cubicBezTo>
                  <a:pt x="467" y="5"/>
                  <a:pt x="467" y="5"/>
                  <a:pt x="466" y="6"/>
                </a:cubicBezTo>
                <a:cubicBezTo>
                  <a:pt x="463" y="9"/>
                  <a:pt x="457" y="12"/>
                  <a:pt x="455" y="16"/>
                </a:cubicBezTo>
                <a:cubicBezTo>
                  <a:pt x="455" y="17"/>
                  <a:pt x="452" y="21"/>
                  <a:pt x="444" y="24"/>
                </a:cubicBezTo>
                <a:cubicBezTo>
                  <a:pt x="440" y="25"/>
                  <a:pt x="430" y="23"/>
                  <a:pt x="414" y="29"/>
                </a:cubicBezTo>
                <a:cubicBezTo>
                  <a:pt x="402" y="33"/>
                  <a:pt x="403" y="25"/>
                  <a:pt x="385" y="13"/>
                </a:cubicBezTo>
                <a:cubicBezTo>
                  <a:pt x="367" y="0"/>
                  <a:pt x="383" y="18"/>
                  <a:pt x="364" y="43"/>
                </a:cubicBezTo>
                <a:cubicBezTo>
                  <a:pt x="355" y="56"/>
                  <a:pt x="322" y="54"/>
                  <a:pt x="311" y="67"/>
                </a:cubicBezTo>
                <a:cubicBezTo>
                  <a:pt x="305" y="74"/>
                  <a:pt x="328" y="68"/>
                  <a:pt x="327" y="79"/>
                </a:cubicBezTo>
                <a:cubicBezTo>
                  <a:pt x="327" y="90"/>
                  <a:pt x="308" y="109"/>
                  <a:pt x="304" y="110"/>
                </a:cubicBezTo>
                <a:cubicBezTo>
                  <a:pt x="299" y="112"/>
                  <a:pt x="313" y="126"/>
                  <a:pt x="319" y="131"/>
                </a:cubicBezTo>
                <a:cubicBezTo>
                  <a:pt x="323" y="134"/>
                  <a:pt x="326" y="141"/>
                  <a:pt x="331" y="146"/>
                </a:cubicBezTo>
                <a:cubicBezTo>
                  <a:pt x="335" y="150"/>
                  <a:pt x="341" y="152"/>
                  <a:pt x="345" y="157"/>
                </a:cubicBezTo>
                <a:cubicBezTo>
                  <a:pt x="352" y="163"/>
                  <a:pt x="351" y="163"/>
                  <a:pt x="345" y="173"/>
                </a:cubicBezTo>
                <a:cubicBezTo>
                  <a:pt x="341" y="181"/>
                  <a:pt x="340" y="188"/>
                  <a:pt x="329" y="188"/>
                </a:cubicBezTo>
                <a:cubicBezTo>
                  <a:pt x="324" y="188"/>
                  <a:pt x="318" y="188"/>
                  <a:pt x="313" y="188"/>
                </a:cubicBezTo>
                <a:cubicBezTo>
                  <a:pt x="309" y="188"/>
                  <a:pt x="301" y="186"/>
                  <a:pt x="298" y="188"/>
                </a:cubicBezTo>
                <a:cubicBezTo>
                  <a:pt x="286" y="194"/>
                  <a:pt x="286" y="196"/>
                  <a:pt x="283" y="206"/>
                </a:cubicBezTo>
                <a:cubicBezTo>
                  <a:pt x="282" y="211"/>
                  <a:pt x="279" y="214"/>
                  <a:pt x="279" y="220"/>
                </a:cubicBezTo>
                <a:cubicBezTo>
                  <a:pt x="279" y="225"/>
                  <a:pt x="280" y="231"/>
                  <a:pt x="277" y="234"/>
                </a:cubicBezTo>
                <a:cubicBezTo>
                  <a:pt x="276" y="236"/>
                  <a:pt x="267" y="241"/>
                  <a:pt x="263" y="238"/>
                </a:cubicBezTo>
                <a:cubicBezTo>
                  <a:pt x="261" y="235"/>
                  <a:pt x="253" y="235"/>
                  <a:pt x="253" y="229"/>
                </a:cubicBezTo>
                <a:cubicBezTo>
                  <a:pt x="253" y="220"/>
                  <a:pt x="251" y="221"/>
                  <a:pt x="243" y="221"/>
                </a:cubicBezTo>
                <a:cubicBezTo>
                  <a:pt x="235" y="221"/>
                  <a:pt x="233" y="222"/>
                  <a:pt x="227" y="225"/>
                </a:cubicBezTo>
                <a:cubicBezTo>
                  <a:pt x="221" y="228"/>
                  <a:pt x="215" y="232"/>
                  <a:pt x="211" y="234"/>
                </a:cubicBezTo>
                <a:cubicBezTo>
                  <a:pt x="205" y="238"/>
                  <a:pt x="203" y="241"/>
                  <a:pt x="198" y="246"/>
                </a:cubicBezTo>
                <a:cubicBezTo>
                  <a:pt x="194" y="250"/>
                  <a:pt x="190" y="249"/>
                  <a:pt x="186" y="253"/>
                </a:cubicBezTo>
                <a:cubicBezTo>
                  <a:pt x="181" y="256"/>
                  <a:pt x="180" y="258"/>
                  <a:pt x="176" y="262"/>
                </a:cubicBezTo>
                <a:cubicBezTo>
                  <a:pt x="173" y="265"/>
                  <a:pt x="172" y="268"/>
                  <a:pt x="168" y="272"/>
                </a:cubicBezTo>
                <a:cubicBezTo>
                  <a:pt x="166" y="274"/>
                  <a:pt x="160" y="278"/>
                  <a:pt x="158" y="283"/>
                </a:cubicBezTo>
                <a:cubicBezTo>
                  <a:pt x="155" y="288"/>
                  <a:pt x="153" y="291"/>
                  <a:pt x="153" y="297"/>
                </a:cubicBezTo>
                <a:cubicBezTo>
                  <a:pt x="153" y="302"/>
                  <a:pt x="153" y="307"/>
                  <a:pt x="153" y="312"/>
                </a:cubicBezTo>
                <a:cubicBezTo>
                  <a:pt x="153" y="316"/>
                  <a:pt x="152" y="324"/>
                  <a:pt x="147" y="324"/>
                </a:cubicBezTo>
                <a:cubicBezTo>
                  <a:pt x="142" y="324"/>
                  <a:pt x="137" y="323"/>
                  <a:pt x="132" y="323"/>
                </a:cubicBezTo>
                <a:cubicBezTo>
                  <a:pt x="125" y="323"/>
                  <a:pt x="123" y="319"/>
                  <a:pt x="119" y="318"/>
                </a:cubicBezTo>
                <a:cubicBezTo>
                  <a:pt x="112" y="317"/>
                  <a:pt x="113" y="319"/>
                  <a:pt x="108" y="323"/>
                </a:cubicBezTo>
                <a:cubicBezTo>
                  <a:pt x="104" y="327"/>
                  <a:pt x="105" y="331"/>
                  <a:pt x="97" y="331"/>
                </a:cubicBezTo>
                <a:cubicBezTo>
                  <a:pt x="94" y="331"/>
                  <a:pt x="85" y="332"/>
                  <a:pt x="82" y="331"/>
                </a:cubicBezTo>
                <a:cubicBezTo>
                  <a:pt x="79" y="329"/>
                  <a:pt x="75" y="326"/>
                  <a:pt x="74" y="323"/>
                </a:cubicBezTo>
                <a:cubicBezTo>
                  <a:pt x="72" y="322"/>
                  <a:pt x="67" y="316"/>
                  <a:pt x="69" y="313"/>
                </a:cubicBezTo>
                <a:cubicBezTo>
                  <a:pt x="72" y="311"/>
                  <a:pt x="77" y="308"/>
                  <a:pt x="77" y="303"/>
                </a:cubicBezTo>
                <a:cubicBezTo>
                  <a:pt x="77" y="300"/>
                  <a:pt x="78" y="291"/>
                  <a:pt x="77" y="288"/>
                </a:cubicBezTo>
                <a:cubicBezTo>
                  <a:pt x="76" y="286"/>
                  <a:pt x="73" y="284"/>
                  <a:pt x="71" y="283"/>
                </a:cubicBezTo>
                <a:cubicBezTo>
                  <a:pt x="71" y="283"/>
                  <a:pt x="71" y="283"/>
                  <a:pt x="71" y="283"/>
                </a:cubicBezTo>
                <a:cubicBezTo>
                  <a:pt x="65" y="287"/>
                  <a:pt x="65" y="287"/>
                  <a:pt x="65" y="287"/>
                </a:cubicBezTo>
                <a:cubicBezTo>
                  <a:pt x="64" y="288"/>
                  <a:pt x="64" y="287"/>
                  <a:pt x="64" y="287"/>
                </a:cubicBezTo>
                <a:cubicBezTo>
                  <a:pt x="61" y="291"/>
                  <a:pt x="53" y="296"/>
                  <a:pt x="48" y="305"/>
                </a:cubicBezTo>
                <a:cubicBezTo>
                  <a:pt x="45" y="311"/>
                  <a:pt x="34" y="318"/>
                  <a:pt x="32" y="325"/>
                </a:cubicBezTo>
                <a:cubicBezTo>
                  <a:pt x="32" y="325"/>
                  <a:pt x="32" y="356"/>
                  <a:pt x="29" y="357"/>
                </a:cubicBezTo>
                <a:cubicBezTo>
                  <a:pt x="23" y="360"/>
                  <a:pt x="0" y="368"/>
                  <a:pt x="20" y="368"/>
                </a:cubicBezTo>
                <a:cubicBezTo>
                  <a:pt x="32" y="368"/>
                  <a:pt x="45" y="370"/>
                  <a:pt x="48" y="382"/>
                </a:cubicBezTo>
                <a:cubicBezTo>
                  <a:pt x="51" y="394"/>
                  <a:pt x="54" y="400"/>
                  <a:pt x="36" y="400"/>
                </a:cubicBezTo>
                <a:cubicBezTo>
                  <a:pt x="32" y="400"/>
                  <a:pt x="6" y="405"/>
                  <a:pt x="11" y="410"/>
                </a:cubicBezTo>
                <a:cubicBezTo>
                  <a:pt x="17" y="415"/>
                  <a:pt x="28" y="413"/>
                  <a:pt x="30" y="421"/>
                </a:cubicBezTo>
                <a:cubicBezTo>
                  <a:pt x="32" y="430"/>
                  <a:pt x="25" y="445"/>
                  <a:pt x="34" y="447"/>
                </a:cubicBezTo>
                <a:cubicBezTo>
                  <a:pt x="42" y="449"/>
                  <a:pt x="51" y="461"/>
                  <a:pt x="60" y="463"/>
                </a:cubicBezTo>
                <a:cubicBezTo>
                  <a:pt x="71" y="466"/>
                  <a:pt x="73" y="471"/>
                  <a:pt x="81" y="479"/>
                </a:cubicBezTo>
                <a:cubicBezTo>
                  <a:pt x="87" y="485"/>
                  <a:pt x="91" y="487"/>
                  <a:pt x="99" y="495"/>
                </a:cubicBezTo>
                <a:cubicBezTo>
                  <a:pt x="101" y="497"/>
                  <a:pt x="110" y="514"/>
                  <a:pt x="115" y="515"/>
                </a:cubicBezTo>
                <a:cubicBezTo>
                  <a:pt x="117" y="516"/>
                  <a:pt x="143" y="516"/>
                  <a:pt x="145" y="520"/>
                </a:cubicBezTo>
                <a:cubicBezTo>
                  <a:pt x="148" y="524"/>
                  <a:pt x="157" y="537"/>
                  <a:pt x="164" y="540"/>
                </a:cubicBezTo>
                <a:cubicBezTo>
                  <a:pt x="172" y="544"/>
                  <a:pt x="178" y="551"/>
                  <a:pt x="187" y="554"/>
                </a:cubicBezTo>
                <a:cubicBezTo>
                  <a:pt x="198" y="564"/>
                  <a:pt x="202" y="568"/>
                  <a:pt x="205" y="567"/>
                </a:cubicBezTo>
                <a:cubicBezTo>
                  <a:pt x="207" y="568"/>
                  <a:pt x="210" y="570"/>
                  <a:pt x="213" y="571"/>
                </a:cubicBezTo>
                <a:cubicBezTo>
                  <a:pt x="214" y="572"/>
                  <a:pt x="218" y="571"/>
                  <a:pt x="219" y="572"/>
                </a:cubicBezTo>
                <a:cubicBezTo>
                  <a:pt x="222" y="572"/>
                  <a:pt x="223" y="572"/>
                  <a:pt x="225" y="573"/>
                </a:cubicBezTo>
                <a:cubicBezTo>
                  <a:pt x="228" y="573"/>
                  <a:pt x="230" y="573"/>
                  <a:pt x="232" y="574"/>
                </a:cubicBezTo>
                <a:cubicBezTo>
                  <a:pt x="234" y="574"/>
                  <a:pt x="238" y="572"/>
                  <a:pt x="241" y="573"/>
                </a:cubicBezTo>
                <a:cubicBezTo>
                  <a:pt x="245" y="575"/>
                  <a:pt x="246" y="578"/>
                  <a:pt x="248" y="579"/>
                </a:cubicBezTo>
                <a:cubicBezTo>
                  <a:pt x="250" y="580"/>
                  <a:pt x="253" y="581"/>
                  <a:pt x="254" y="584"/>
                </a:cubicBezTo>
                <a:cubicBezTo>
                  <a:pt x="254" y="587"/>
                  <a:pt x="255" y="588"/>
                  <a:pt x="257" y="589"/>
                </a:cubicBezTo>
                <a:cubicBezTo>
                  <a:pt x="260" y="589"/>
                  <a:pt x="262" y="589"/>
                  <a:pt x="264" y="589"/>
                </a:cubicBezTo>
                <a:cubicBezTo>
                  <a:pt x="265" y="589"/>
                  <a:pt x="269" y="586"/>
                  <a:pt x="270" y="585"/>
                </a:cubicBezTo>
                <a:cubicBezTo>
                  <a:pt x="273" y="584"/>
                  <a:pt x="275" y="584"/>
                  <a:pt x="277" y="583"/>
                </a:cubicBezTo>
                <a:cubicBezTo>
                  <a:pt x="279" y="582"/>
                  <a:pt x="283" y="580"/>
                  <a:pt x="287" y="578"/>
                </a:cubicBezTo>
                <a:cubicBezTo>
                  <a:pt x="291" y="576"/>
                  <a:pt x="292" y="577"/>
                  <a:pt x="294" y="573"/>
                </a:cubicBezTo>
                <a:cubicBezTo>
                  <a:pt x="296" y="571"/>
                  <a:pt x="298" y="570"/>
                  <a:pt x="299" y="569"/>
                </a:cubicBezTo>
                <a:cubicBezTo>
                  <a:pt x="302" y="566"/>
                  <a:pt x="304" y="567"/>
                  <a:pt x="306" y="564"/>
                </a:cubicBezTo>
                <a:cubicBezTo>
                  <a:pt x="307" y="564"/>
                  <a:pt x="315" y="562"/>
                  <a:pt x="316" y="562"/>
                </a:cubicBezTo>
                <a:cubicBezTo>
                  <a:pt x="319" y="561"/>
                  <a:pt x="325" y="561"/>
                  <a:pt x="328" y="561"/>
                </a:cubicBezTo>
                <a:cubicBezTo>
                  <a:pt x="332" y="561"/>
                  <a:pt x="335" y="561"/>
                  <a:pt x="339" y="561"/>
                </a:cubicBezTo>
                <a:cubicBezTo>
                  <a:pt x="342" y="561"/>
                  <a:pt x="343" y="561"/>
                  <a:pt x="346" y="561"/>
                </a:cubicBezTo>
                <a:cubicBezTo>
                  <a:pt x="349" y="557"/>
                  <a:pt x="348" y="557"/>
                  <a:pt x="353" y="559"/>
                </a:cubicBezTo>
                <a:cubicBezTo>
                  <a:pt x="356" y="559"/>
                  <a:pt x="360" y="558"/>
                  <a:pt x="363" y="559"/>
                </a:cubicBezTo>
                <a:cubicBezTo>
                  <a:pt x="367" y="560"/>
                  <a:pt x="367" y="558"/>
                  <a:pt x="370" y="561"/>
                </a:cubicBezTo>
                <a:cubicBezTo>
                  <a:pt x="376" y="565"/>
                  <a:pt x="382" y="561"/>
                  <a:pt x="385" y="568"/>
                </a:cubicBezTo>
                <a:cubicBezTo>
                  <a:pt x="388" y="572"/>
                  <a:pt x="393" y="575"/>
                  <a:pt x="398" y="578"/>
                </a:cubicBezTo>
                <a:cubicBezTo>
                  <a:pt x="401" y="579"/>
                  <a:pt x="406" y="576"/>
                  <a:pt x="410" y="576"/>
                </a:cubicBezTo>
                <a:cubicBezTo>
                  <a:pt x="412" y="576"/>
                  <a:pt x="415" y="576"/>
                  <a:pt x="418" y="576"/>
                </a:cubicBezTo>
                <a:cubicBezTo>
                  <a:pt x="422" y="576"/>
                  <a:pt x="426" y="572"/>
                  <a:pt x="428" y="574"/>
                </a:cubicBezTo>
                <a:cubicBezTo>
                  <a:pt x="430" y="576"/>
                  <a:pt x="431" y="578"/>
                  <a:pt x="433" y="582"/>
                </a:cubicBezTo>
                <a:cubicBezTo>
                  <a:pt x="434" y="586"/>
                  <a:pt x="433" y="586"/>
                  <a:pt x="433" y="589"/>
                </a:cubicBezTo>
                <a:cubicBezTo>
                  <a:pt x="433" y="592"/>
                  <a:pt x="433" y="594"/>
                  <a:pt x="434" y="597"/>
                </a:cubicBezTo>
                <a:cubicBezTo>
                  <a:pt x="435" y="600"/>
                  <a:pt x="436" y="601"/>
                  <a:pt x="436" y="604"/>
                </a:cubicBezTo>
                <a:cubicBezTo>
                  <a:pt x="436" y="608"/>
                  <a:pt x="436" y="604"/>
                  <a:pt x="436" y="604"/>
                </a:cubicBezTo>
              </a:path>
            </a:pathLst>
          </a:custGeom>
          <a:solidFill>
            <a:srgbClr val="F3F3F3"/>
          </a:solidFill>
          <a:ln w="9525" cap="flat" cmpd="sng">
            <a:solidFill>
              <a:srgbClr val="CCCCC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3139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25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29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000">
                <a:solidFill>
                  <a:srgbClr val="EB5600"/>
                </a:solidFill>
              </a:rPr>
              <a:t>EMERGENZA COVID-19 </a:t>
            </a:r>
            <a:endParaRPr sz="4000">
              <a:solidFill>
                <a:srgbClr val="EB56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" sz="2600">
                <a:solidFill>
                  <a:srgbClr val="1A9988"/>
                </a:solidFill>
              </a:rPr>
              <a:t>Piano di Sanità Pubblica</a:t>
            </a:r>
            <a:endParaRPr sz="26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6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0">
                <a:latin typeface="Lato"/>
                <a:ea typeface="Lato"/>
                <a:cs typeface="Lato"/>
                <a:sym typeface="Lato"/>
              </a:rPr>
              <a:t>GIUGNO 2021</a:t>
            </a: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3" name="Google Shape;133;p25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4"/>
          <p:cNvSpPr txBox="1">
            <a:spLocks noGrp="1"/>
          </p:cNvSpPr>
          <p:nvPr>
            <p:ph type="ctrTitle" idx="4294967295"/>
          </p:nvPr>
        </p:nvSpPr>
        <p:spPr>
          <a:xfrm>
            <a:off x="799350" y="1322475"/>
            <a:ext cx="7688100" cy="16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4" name="Google Shape;204;p34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4"/>
          <p:cNvSpPr txBox="1">
            <a:spLocks noGrp="1"/>
          </p:cNvSpPr>
          <p:nvPr>
            <p:ph type="title"/>
          </p:nvPr>
        </p:nvSpPr>
        <p:spPr>
          <a:xfrm>
            <a:off x="727800" y="613913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</p:txBody>
      </p:sp>
      <p:sp>
        <p:nvSpPr>
          <p:cNvPr id="206" name="Google Shape;206;p34"/>
          <p:cNvSpPr txBox="1"/>
          <p:nvPr/>
        </p:nvSpPr>
        <p:spPr>
          <a:xfrm>
            <a:off x="229700" y="1380450"/>
            <a:ext cx="8848800" cy="41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CERTIFICAZIONE VERDE COVID-19</a:t>
            </a:r>
            <a:endParaRPr sz="24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-"/>
            </a:pPr>
            <a:r>
              <a:rPr lang="it" sz="15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Passaporto di carattere vaccinale, avvenuta guarigione e/o di assenza di malattia COVID-19 </a:t>
            </a:r>
            <a:endParaRPr sz="1500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con prestabilita validità</a:t>
            </a:r>
            <a:r>
              <a:rPr lang="it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(regolamentata dai D.L. 52/2021 art. 9, D.L. 65/2021 art. 14 e successive modifiche ed integrazioni).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-"/>
            </a:pPr>
            <a:r>
              <a:rPr lang="it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Le Certificazioni Verdi COVID-19 hanno carattere nazionale ed europeo qualora rilasciate in conformità al diritto vigente nello Stato membro dell’Unione Europea e sono riconosciute come equivalenti a quelle nazionali.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Lato"/>
              <a:buChar char="-"/>
            </a:pPr>
            <a:r>
              <a:rPr lang="it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Azienda Zero garantirà la completezza degli elementi essenziali delle certificazioni rilasciate e la completezza delle informazioni nei flussi che alimentano il </a:t>
            </a:r>
            <a:r>
              <a:rPr lang="it" sz="15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Digital Green Certificate (DGC)</a:t>
            </a:r>
            <a:r>
              <a:rPr lang="it" sz="1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.</a:t>
            </a:r>
            <a:endParaRPr sz="1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5"/>
          <p:cNvSpPr txBox="1">
            <a:spLocks noGrp="1"/>
          </p:cNvSpPr>
          <p:nvPr>
            <p:ph type="ctrTitle" idx="4294967295"/>
          </p:nvPr>
        </p:nvSpPr>
        <p:spPr>
          <a:xfrm>
            <a:off x="729450" y="1322450"/>
            <a:ext cx="7688100" cy="16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2" name="Google Shape;212;p35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5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B5600"/>
              </a:solidFill>
            </a:endParaRPr>
          </a:p>
        </p:txBody>
      </p:sp>
      <p:sp>
        <p:nvSpPr>
          <p:cNvPr id="214" name="Google Shape;214;p35"/>
          <p:cNvSpPr txBox="1"/>
          <p:nvPr/>
        </p:nvSpPr>
        <p:spPr>
          <a:xfrm>
            <a:off x="729450" y="1458150"/>
            <a:ext cx="7909500" cy="4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STRUTTURE SOCIOSANITARIE TERRITORIALI</a:t>
            </a:r>
            <a:endParaRPr sz="24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Aggiornare le indicazioni per la </a:t>
            </a:r>
            <a:r>
              <a:rPr lang="it" sz="18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riapertura dei centri diurni</a:t>
            </a: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del territorio in relazione all’avanzamento della campagna vaccinale anti-COVID19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Stabilire criteri di organizzazione delle attività e della modalità di accesso alle strutture (ingresso/uscita di ospiti e visitatori). Vengono ripristinate le attività in gruppi di disabili (fino a un massimo di 30 persone), con particolare attenzione ai soggetti non vaccinati o in attesa di completare il ciclo vaccinale.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6"/>
          <p:cNvSpPr txBox="1">
            <a:spLocks noGrp="1"/>
          </p:cNvSpPr>
          <p:nvPr>
            <p:ph type="ctrTitle" idx="4294967295"/>
          </p:nvPr>
        </p:nvSpPr>
        <p:spPr>
          <a:xfrm>
            <a:off x="729450" y="1322450"/>
            <a:ext cx="7688100" cy="16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0" name="Google Shape;220;p36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6"/>
          <p:cNvSpPr txBox="1">
            <a:spLocks noGrp="1"/>
          </p:cNvSpPr>
          <p:nvPr>
            <p:ph type="title"/>
          </p:nvPr>
        </p:nvSpPr>
        <p:spPr>
          <a:xfrm>
            <a:off x="729450" y="556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EB5600"/>
              </a:solidFill>
            </a:endParaRPr>
          </a:p>
        </p:txBody>
      </p:sp>
      <p:sp>
        <p:nvSpPr>
          <p:cNvPr id="222" name="Google Shape;222;p36"/>
          <p:cNvSpPr txBox="1"/>
          <p:nvPr/>
        </p:nvSpPr>
        <p:spPr>
          <a:xfrm>
            <a:off x="508950" y="1388250"/>
            <a:ext cx="8129700" cy="48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REGISTRAZIONE E TRACCIABILIT</a:t>
            </a:r>
            <a:r>
              <a:rPr lang="it" sz="22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À </a:t>
            </a:r>
            <a:r>
              <a:rPr lang="it" sz="24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DEI DATI</a:t>
            </a:r>
            <a:endParaRPr sz="26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Per tutti i test effettuati deve essere garantita la registrazione e la tracciabilità del dato (esito, motivazione e categoria)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Tutti i laboratori e tutti i professionisti</a:t>
            </a: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operanti in ambito sanitario, attivi sia all'interno che all’esterno di strutture sanitarie private, </a:t>
            </a:r>
            <a:r>
              <a:rPr lang="it" sz="18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che effettuano a qualsiasi titolo</a:t>
            </a: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sul territorio regionale test per SARS-CoV-2, sono tenuti ad </a:t>
            </a:r>
            <a:r>
              <a:rPr lang="it" sz="18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alimentare il flusso informativo</a:t>
            </a: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secondo le modalità definite dall’UOC Sistemi Informativi di Azienda Zero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>
            <a:spLocks noGrp="1"/>
          </p:cNvSpPr>
          <p:nvPr>
            <p:ph type="ctrTitle" idx="4294967295"/>
          </p:nvPr>
        </p:nvSpPr>
        <p:spPr>
          <a:xfrm>
            <a:off x="729450" y="1322450"/>
            <a:ext cx="7688100" cy="16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9" name="Google Shape;139;p26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6"/>
          <p:cNvSpPr txBox="1">
            <a:spLocks noGrp="1"/>
          </p:cNvSpPr>
          <p:nvPr>
            <p:ph type="title"/>
          </p:nvPr>
        </p:nvSpPr>
        <p:spPr>
          <a:xfrm>
            <a:off x="727800" y="613913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</p:txBody>
      </p:sp>
      <p:sp>
        <p:nvSpPr>
          <p:cNvPr id="141" name="Google Shape;141;p26"/>
          <p:cNvSpPr txBox="1">
            <a:spLocks noGrp="1"/>
          </p:cNvSpPr>
          <p:nvPr>
            <p:ph type="body" idx="4294967295"/>
          </p:nvPr>
        </p:nvSpPr>
        <p:spPr>
          <a:xfrm>
            <a:off x="727800" y="1400425"/>
            <a:ext cx="7984500" cy="374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chemeClr val="dk1"/>
                </a:solidFill>
              </a:rPr>
              <a:t>OBIETTIVI</a:t>
            </a:r>
            <a:endParaRPr sz="2400" b="1">
              <a:solidFill>
                <a:schemeClr val="dk1"/>
              </a:solidFill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000000"/>
              </a:solidFill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-"/>
            </a:pPr>
            <a:r>
              <a:rPr lang="it" sz="1800" b="1">
                <a:solidFill>
                  <a:srgbClr val="000000"/>
                </a:solidFill>
              </a:rPr>
              <a:t>Monitorare </a:t>
            </a:r>
            <a:r>
              <a:rPr lang="it" sz="1800">
                <a:solidFill>
                  <a:srgbClr val="000000"/>
                </a:solidFill>
              </a:rPr>
              <a:t>la circolazione di SARS-CoV-2 e delle sue varianti</a:t>
            </a:r>
            <a:endParaRPr sz="1800">
              <a:solidFill>
                <a:srgbClr val="000000"/>
              </a:solidFill>
            </a:endParaRPr>
          </a:p>
          <a:p>
            <a:pPr marL="457200" marR="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it" sz="1800">
                <a:solidFill>
                  <a:srgbClr val="000000"/>
                </a:solidFill>
              </a:rPr>
              <a:t>Aggiornare le indicazioni sull’uso dei </a:t>
            </a:r>
            <a:r>
              <a:rPr lang="it" sz="1800" b="1">
                <a:solidFill>
                  <a:srgbClr val="000000"/>
                </a:solidFill>
              </a:rPr>
              <a:t>test (antigenici e molecolari) </a:t>
            </a:r>
            <a:r>
              <a:rPr lang="it" sz="1800">
                <a:solidFill>
                  <a:srgbClr val="000000"/>
                </a:solidFill>
              </a:rPr>
              <a:t>con l’introduzione dei </a:t>
            </a:r>
            <a:r>
              <a:rPr lang="it" sz="1800" b="1">
                <a:solidFill>
                  <a:srgbClr val="000000"/>
                </a:solidFill>
              </a:rPr>
              <a:t>test salivari</a:t>
            </a:r>
            <a:r>
              <a:rPr lang="it" sz="1800">
                <a:solidFill>
                  <a:srgbClr val="000000"/>
                </a:solidFill>
              </a:rPr>
              <a:t> e dei </a:t>
            </a:r>
            <a:r>
              <a:rPr lang="it" sz="1800" b="1">
                <a:solidFill>
                  <a:srgbClr val="000000"/>
                </a:solidFill>
              </a:rPr>
              <a:t>test in autosomministrazione</a:t>
            </a:r>
            <a:endParaRPr sz="1800" b="1">
              <a:solidFill>
                <a:srgbClr val="000000"/>
              </a:solidFill>
            </a:endParaRPr>
          </a:p>
          <a:p>
            <a:pPr marL="457200" marR="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it" sz="1800">
                <a:solidFill>
                  <a:srgbClr val="000000"/>
                </a:solidFill>
              </a:rPr>
              <a:t>Rafforzare il </a:t>
            </a:r>
            <a:r>
              <a:rPr lang="it" sz="1800" b="1">
                <a:solidFill>
                  <a:srgbClr val="000000"/>
                </a:solidFill>
              </a:rPr>
              <a:t>contact tracing</a:t>
            </a:r>
            <a:r>
              <a:rPr lang="it" sz="1800">
                <a:solidFill>
                  <a:srgbClr val="000000"/>
                </a:solidFill>
              </a:rPr>
              <a:t> allargando i cerchi dell’indagine epidemiologica </a:t>
            </a:r>
            <a:endParaRPr sz="1800">
              <a:solidFill>
                <a:srgbClr val="000000"/>
              </a:solidFill>
            </a:endParaRPr>
          </a:p>
          <a:p>
            <a:pPr marL="457200" marR="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it" sz="1800">
                <a:solidFill>
                  <a:srgbClr val="000000"/>
                </a:solidFill>
              </a:rPr>
              <a:t>Proseguire con ogni consentita urgenza con la </a:t>
            </a:r>
            <a:r>
              <a:rPr lang="it" sz="1800" b="1">
                <a:solidFill>
                  <a:srgbClr val="000000"/>
                </a:solidFill>
              </a:rPr>
              <a:t>campagna vaccinale</a:t>
            </a:r>
            <a:r>
              <a:rPr lang="it" sz="1800">
                <a:solidFill>
                  <a:srgbClr val="000000"/>
                </a:solidFill>
              </a:rPr>
              <a:t> anti COVID-19</a:t>
            </a:r>
            <a:endParaRPr sz="1800">
              <a:solidFill>
                <a:srgbClr val="000000"/>
              </a:solidFill>
            </a:endParaRPr>
          </a:p>
          <a:p>
            <a:pPr marL="0" marR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"/>
          <p:cNvSpPr txBox="1">
            <a:spLocks noGrp="1"/>
          </p:cNvSpPr>
          <p:nvPr>
            <p:ph type="ctrTitle" idx="4294967295"/>
          </p:nvPr>
        </p:nvSpPr>
        <p:spPr>
          <a:xfrm>
            <a:off x="729450" y="1322450"/>
            <a:ext cx="7688100" cy="16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7" name="Google Shape;147;p27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7"/>
          <p:cNvSpPr txBox="1">
            <a:spLocks noGrp="1"/>
          </p:cNvSpPr>
          <p:nvPr>
            <p:ph type="title"/>
          </p:nvPr>
        </p:nvSpPr>
        <p:spPr>
          <a:xfrm>
            <a:off x="727800" y="613913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</p:txBody>
      </p:sp>
      <p:sp>
        <p:nvSpPr>
          <p:cNvPr id="149" name="Google Shape;149;p27"/>
          <p:cNvSpPr txBox="1">
            <a:spLocks noGrp="1"/>
          </p:cNvSpPr>
          <p:nvPr>
            <p:ph type="body" idx="4294967295"/>
          </p:nvPr>
        </p:nvSpPr>
        <p:spPr>
          <a:xfrm>
            <a:off x="727800" y="1400425"/>
            <a:ext cx="7984500" cy="374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chemeClr val="dk1"/>
                </a:solidFill>
              </a:rPr>
              <a:t>SCREENING</a:t>
            </a:r>
            <a:endParaRPr sz="2400" b="1">
              <a:solidFill>
                <a:schemeClr val="dk1"/>
              </a:solidFill>
            </a:endParaRPr>
          </a:p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it" sz="1800">
                <a:solidFill>
                  <a:srgbClr val="000000"/>
                </a:solidFill>
              </a:rPr>
              <a:t>Indicazioni sulla </a:t>
            </a:r>
            <a:r>
              <a:rPr lang="it" sz="1800" b="1">
                <a:solidFill>
                  <a:srgbClr val="000000"/>
                </a:solidFill>
              </a:rPr>
              <a:t>frequenza del test periodico</a:t>
            </a:r>
            <a:r>
              <a:rPr lang="it" sz="1800">
                <a:solidFill>
                  <a:srgbClr val="000000"/>
                </a:solidFill>
              </a:rPr>
              <a:t> (es. operatori sanitari, ospiti e operatori strutture residenziali, operatori coinvolti nell’assistenza continuativa di disabili etc.)</a:t>
            </a:r>
            <a:endParaRPr sz="1800">
              <a:solidFill>
                <a:srgbClr val="000000"/>
              </a:solidFill>
            </a:endParaRPr>
          </a:p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it" sz="1800">
                <a:solidFill>
                  <a:srgbClr val="000000"/>
                </a:solidFill>
              </a:rPr>
              <a:t>Indicazioni per la </a:t>
            </a:r>
            <a:r>
              <a:rPr lang="it" sz="1800" b="1">
                <a:solidFill>
                  <a:srgbClr val="000000"/>
                </a:solidFill>
              </a:rPr>
              <a:t>tipologia di test in base alle ultime e più aggiornate indicazioni </a:t>
            </a:r>
            <a:r>
              <a:rPr lang="it" sz="1800">
                <a:solidFill>
                  <a:srgbClr val="000000"/>
                </a:solidFill>
              </a:rPr>
              <a:t>del Ministero della Salute e delle Microbiologie della Regione del Veneto</a:t>
            </a:r>
            <a:endParaRPr sz="1800">
              <a:solidFill>
                <a:srgbClr val="000000"/>
              </a:solidFill>
            </a:endParaRPr>
          </a:p>
          <a:p>
            <a:pPr marL="457200" lvl="0" indent="-342900" algn="just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it" sz="1800">
                <a:solidFill>
                  <a:srgbClr val="000000"/>
                </a:solidFill>
              </a:rPr>
              <a:t>Mantenimento dello </a:t>
            </a:r>
            <a:r>
              <a:rPr lang="it" sz="1800" b="1">
                <a:solidFill>
                  <a:srgbClr val="000000"/>
                </a:solidFill>
              </a:rPr>
              <a:t>screening anche per i vaccinati </a:t>
            </a:r>
            <a:r>
              <a:rPr lang="it" sz="1800">
                <a:solidFill>
                  <a:srgbClr val="000000"/>
                </a:solidFill>
              </a:rPr>
              <a:t>per estrema cautela</a:t>
            </a:r>
            <a:endParaRPr sz="1800">
              <a:solidFill>
                <a:srgbClr val="000000"/>
              </a:solidFill>
            </a:endParaRPr>
          </a:p>
          <a:p>
            <a:pPr marL="45720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>
            <a:spLocks noGrp="1"/>
          </p:cNvSpPr>
          <p:nvPr>
            <p:ph type="ctrTitle" idx="4294967295"/>
          </p:nvPr>
        </p:nvSpPr>
        <p:spPr>
          <a:xfrm>
            <a:off x="729450" y="1322450"/>
            <a:ext cx="7688100" cy="16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5" name="Google Shape;155;p28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8"/>
          <p:cNvSpPr txBox="1">
            <a:spLocks noGrp="1"/>
          </p:cNvSpPr>
          <p:nvPr>
            <p:ph type="title"/>
          </p:nvPr>
        </p:nvSpPr>
        <p:spPr>
          <a:xfrm>
            <a:off x="727800" y="613913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</p:txBody>
      </p:sp>
      <p:graphicFrame>
        <p:nvGraphicFramePr>
          <p:cNvPr id="157" name="Google Shape;157;p28"/>
          <p:cNvGraphicFramePr/>
          <p:nvPr/>
        </p:nvGraphicFramePr>
        <p:xfrm>
          <a:off x="881363" y="1485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{BABD6F9A-A744-4AA4-BAF1-885E6FC8CD69}</a:tableStyleId>
              </a:tblPr>
              <a:tblGrid>
                <a:gridCol w="3656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5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latin typeface="Lato"/>
                          <a:ea typeface="Lato"/>
                          <a:cs typeface="Lato"/>
                          <a:sym typeface="Lato"/>
                        </a:rPr>
                        <a:t>Personale sanitario e non sanitario delle Aziende Sanitarie</a:t>
                      </a:r>
                      <a:endParaRPr i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latin typeface="Lato"/>
                          <a:ea typeface="Lato"/>
                          <a:cs typeface="Lato"/>
                          <a:sym typeface="Lato"/>
                        </a:rPr>
                        <a:t>Ogni 30 giorni </a:t>
                      </a:r>
                      <a:endParaRPr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 b="1" i="1">
                          <a:latin typeface="Lato"/>
                          <a:ea typeface="Lato"/>
                          <a:cs typeface="Lato"/>
                          <a:sym typeface="Lato"/>
                        </a:rPr>
                        <a:t>N.B. </a:t>
                      </a:r>
                      <a:r>
                        <a:rPr lang="it" sz="1300" i="1">
                          <a:latin typeface="Lato"/>
                          <a:ea typeface="Lato"/>
                          <a:cs typeface="Lato"/>
                          <a:sym typeface="Lato"/>
                        </a:rPr>
                        <a:t>Per gli operatori </a:t>
                      </a:r>
                      <a:r>
                        <a:rPr lang="it" sz="1300" i="1" u="sng">
                          <a:latin typeface="Lato"/>
                          <a:ea typeface="Lato"/>
                          <a:cs typeface="Lato"/>
                          <a:sym typeface="Lato"/>
                        </a:rPr>
                        <a:t>non vaccinati</a:t>
                      </a:r>
                      <a:r>
                        <a:rPr lang="it" sz="1300" i="1">
                          <a:latin typeface="Lato"/>
                          <a:ea typeface="Lato"/>
                          <a:cs typeface="Lato"/>
                          <a:sym typeface="Lato"/>
                        </a:rPr>
                        <a:t> test ogni 7 giorni</a:t>
                      </a:r>
                      <a:endParaRPr sz="1300" i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90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latin typeface="Lato"/>
                          <a:ea typeface="Lato"/>
                          <a:cs typeface="Lato"/>
                          <a:sym typeface="Lato"/>
                        </a:rPr>
                        <a:t>Personale sanitario e non sanitario delle RSA/CTRP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latin typeface="Lato"/>
                          <a:ea typeface="Lato"/>
                          <a:cs typeface="Lato"/>
                          <a:sym typeface="Lato"/>
                        </a:rPr>
                        <a:t>Ogni 30 giorni </a:t>
                      </a:r>
                      <a:endParaRPr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 b="1" i="1">
                          <a:latin typeface="Lato"/>
                          <a:ea typeface="Lato"/>
                          <a:cs typeface="Lato"/>
                          <a:sym typeface="Lato"/>
                        </a:rPr>
                        <a:t>N.B. </a:t>
                      </a:r>
                      <a:r>
                        <a:rPr lang="it" sz="1300" i="1">
                          <a:latin typeface="Lato"/>
                          <a:ea typeface="Lato"/>
                          <a:cs typeface="Lato"/>
                          <a:sym typeface="Lato"/>
                        </a:rPr>
                        <a:t>Per gli operatori </a:t>
                      </a:r>
                      <a:r>
                        <a:rPr lang="it" sz="1300" i="1" u="sng">
                          <a:latin typeface="Lato"/>
                          <a:ea typeface="Lato"/>
                          <a:cs typeface="Lato"/>
                          <a:sym typeface="Lato"/>
                        </a:rPr>
                        <a:t>non vaccinati</a:t>
                      </a:r>
                      <a:r>
                        <a:rPr lang="it" sz="1300" i="1">
                          <a:latin typeface="Lato"/>
                          <a:ea typeface="Lato"/>
                          <a:cs typeface="Lato"/>
                          <a:sym typeface="Lato"/>
                        </a:rPr>
                        <a:t> test ogni 7 giorni</a:t>
                      </a:r>
                      <a:endParaRPr sz="1300" b="1" i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050"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latin typeface="Lato"/>
                          <a:ea typeface="Lato"/>
                          <a:cs typeface="Lato"/>
                          <a:sym typeface="Lato"/>
                        </a:rPr>
                        <a:t>Ospiti delle RSA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latin typeface="Lato"/>
                          <a:ea typeface="Lato"/>
                          <a:cs typeface="Lato"/>
                          <a:sym typeface="Lato"/>
                        </a:rPr>
                        <a:t>Ogni 20 giorni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 b="1" i="1">
                          <a:latin typeface="Lato"/>
                          <a:ea typeface="Lato"/>
                          <a:cs typeface="Lato"/>
                          <a:sym typeface="Lato"/>
                        </a:rPr>
                        <a:t>N.B. </a:t>
                      </a:r>
                      <a:r>
                        <a:rPr lang="it" sz="1300" i="1">
                          <a:latin typeface="Lato"/>
                          <a:ea typeface="Lato"/>
                          <a:cs typeface="Lato"/>
                          <a:sym typeface="Lato"/>
                        </a:rPr>
                        <a:t>Per gli ospiti </a:t>
                      </a:r>
                      <a:r>
                        <a:rPr lang="it" sz="1300" i="1" u="sng">
                          <a:latin typeface="Lato"/>
                          <a:ea typeface="Lato"/>
                          <a:cs typeface="Lato"/>
                          <a:sym typeface="Lato"/>
                        </a:rPr>
                        <a:t>non vaccinati</a:t>
                      </a:r>
                      <a:r>
                        <a:rPr lang="it" sz="1300" i="1">
                          <a:latin typeface="Lato"/>
                          <a:ea typeface="Lato"/>
                          <a:cs typeface="Lato"/>
                          <a:sym typeface="Lato"/>
                        </a:rPr>
                        <a:t> test ogni 7 giorni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5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latin typeface="Lato"/>
                          <a:ea typeface="Lato"/>
                          <a:cs typeface="Lato"/>
                          <a:sym typeface="Lato"/>
                        </a:rPr>
                        <a:t>Operatori coinvolti nell’assistenza continuativa di disabili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latin typeface="Lato"/>
                          <a:ea typeface="Lato"/>
                          <a:cs typeface="Lato"/>
                          <a:sym typeface="Lato"/>
                        </a:rPr>
                        <a:t>Ogni 30 giorni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 b="1" i="1">
                          <a:latin typeface="Lato"/>
                          <a:ea typeface="Lato"/>
                          <a:cs typeface="Lato"/>
                          <a:sym typeface="Lato"/>
                        </a:rPr>
                        <a:t>N.B. </a:t>
                      </a:r>
                      <a:r>
                        <a:rPr lang="it" sz="1300" i="1">
                          <a:latin typeface="Lato"/>
                          <a:ea typeface="Lato"/>
                          <a:cs typeface="Lato"/>
                          <a:sym typeface="Lato"/>
                        </a:rPr>
                        <a:t>Per gli operatori </a:t>
                      </a:r>
                      <a:r>
                        <a:rPr lang="it" sz="1300" i="1" u="sng">
                          <a:latin typeface="Lato"/>
                          <a:ea typeface="Lato"/>
                          <a:cs typeface="Lato"/>
                          <a:sym typeface="Lato"/>
                        </a:rPr>
                        <a:t>non vaccinati</a:t>
                      </a:r>
                      <a:r>
                        <a:rPr lang="it" sz="1300" i="1">
                          <a:latin typeface="Lato"/>
                          <a:ea typeface="Lato"/>
                          <a:cs typeface="Lato"/>
                          <a:sym typeface="Lato"/>
                        </a:rPr>
                        <a:t> test ogni 7 giorni</a:t>
                      </a:r>
                      <a:endParaRPr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645800" y="1322475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Numero minimo di tamponi ogni 100.000 abitanti, 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 rapporto allo scenario epidemiologico: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63" name="Google Shape;163;p29"/>
          <p:cNvGraphicFramePr/>
          <p:nvPr/>
        </p:nvGraphicFramePr>
        <p:xfrm>
          <a:off x="1015075" y="231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{BABD6F9A-A744-4AA4-BAF1-885E6FC8CD69}</a:tableStyleId>
              </a:tblPr>
              <a:tblGrid>
                <a:gridCol w="1542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2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2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7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7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Zona di Rischio</a:t>
                      </a:r>
                      <a:endParaRPr sz="12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Incidenza</a:t>
                      </a:r>
                      <a:endParaRPr sz="12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n. tamponi al giorno ogni 100.000 ab.</a:t>
                      </a:r>
                      <a:endParaRPr sz="12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n. indicativo di tamponi al giorno in Regione Veneto</a:t>
                      </a:r>
                      <a:endParaRPr sz="12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Rossa</a:t>
                      </a:r>
                      <a:endParaRPr sz="12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≥ 250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500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25.000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Arancione</a:t>
                      </a:r>
                      <a:endParaRPr sz="12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tra 150 e 249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350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17.150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Gialla</a:t>
                      </a:r>
                      <a:endParaRPr sz="12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tra 50 e 149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250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12.500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3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Bianca</a:t>
                      </a:r>
                      <a:endParaRPr sz="12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&lt; 50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150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latin typeface="Lato"/>
                          <a:ea typeface="Lato"/>
                          <a:cs typeface="Lato"/>
                          <a:sym typeface="Lato"/>
                        </a:rPr>
                        <a:t>7.350</a:t>
                      </a:r>
                      <a:endParaRPr sz="12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64" name="Google Shape;164;p29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9"/>
          <p:cNvSpPr txBox="1">
            <a:spLocks noGrp="1"/>
          </p:cNvSpPr>
          <p:nvPr>
            <p:ph type="title"/>
          </p:nvPr>
        </p:nvSpPr>
        <p:spPr>
          <a:xfrm>
            <a:off x="727800" y="613913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0"/>
          <p:cNvSpPr txBox="1">
            <a:spLocks noGrp="1"/>
          </p:cNvSpPr>
          <p:nvPr>
            <p:ph type="ctrTitle" idx="4294967295"/>
          </p:nvPr>
        </p:nvSpPr>
        <p:spPr>
          <a:xfrm>
            <a:off x="729450" y="1322450"/>
            <a:ext cx="7688100" cy="16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1" name="Google Shape;171;p30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0"/>
          <p:cNvSpPr txBox="1">
            <a:spLocks noGrp="1"/>
          </p:cNvSpPr>
          <p:nvPr>
            <p:ph type="title"/>
          </p:nvPr>
        </p:nvSpPr>
        <p:spPr>
          <a:xfrm>
            <a:off x="727800" y="613913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</p:txBody>
      </p:sp>
      <p:sp>
        <p:nvSpPr>
          <p:cNvPr id="173" name="Google Shape;173;p30"/>
          <p:cNvSpPr txBox="1">
            <a:spLocks noGrp="1"/>
          </p:cNvSpPr>
          <p:nvPr>
            <p:ph type="body" idx="4294967295"/>
          </p:nvPr>
        </p:nvSpPr>
        <p:spPr>
          <a:xfrm>
            <a:off x="561875" y="1322475"/>
            <a:ext cx="8289300" cy="32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 b="1">
                <a:solidFill>
                  <a:schemeClr val="dk1"/>
                </a:solidFill>
              </a:rPr>
              <a:t>DIPARTIMENTI DI PREVENZIONE</a:t>
            </a:r>
            <a:endParaRPr sz="2200" b="1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-"/>
            </a:pPr>
            <a:r>
              <a:rPr lang="it" sz="1800">
                <a:solidFill>
                  <a:srgbClr val="000000"/>
                </a:solidFill>
              </a:rPr>
              <a:t>Prosecuzione della </a:t>
            </a:r>
            <a:r>
              <a:rPr lang="it" sz="1800" b="1">
                <a:solidFill>
                  <a:srgbClr val="000000"/>
                </a:solidFill>
              </a:rPr>
              <a:t>campagna vaccinale</a:t>
            </a:r>
            <a:r>
              <a:rPr lang="it" sz="1800">
                <a:solidFill>
                  <a:srgbClr val="000000"/>
                </a:solidFill>
              </a:rPr>
              <a:t> anti COVID-19</a:t>
            </a:r>
            <a:endParaRPr sz="1800">
              <a:solidFill>
                <a:srgbClr val="0000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-"/>
            </a:pPr>
            <a:r>
              <a:rPr lang="it" sz="1800" b="1">
                <a:solidFill>
                  <a:srgbClr val="000000"/>
                </a:solidFill>
              </a:rPr>
              <a:t>Contact tracing </a:t>
            </a:r>
            <a:r>
              <a:rPr lang="it" sz="1800">
                <a:solidFill>
                  <a:srgbClr val="000000"/>
                </a:solidFill>
              </a:rPr>
              <a:t>e presa in carico tempestiva di tutti i casi positivi </a:t>
            </a:r>
            <a:endParaRPr sz="1800">
              <a:solidFill>
                <a:srgbClr val="0000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-"/>
            </a:pPr>
            <a:r>
              <a:rPr lang="it" sz="1800" b="1">
                <a:solidFill>
                  <a:srgbClr val="000000"/>
                </a:solidFill>
              </a:rPr>
              <a:t>Ripresa e recupero delle vaccinazioni ordinarie </a:t>
            </a:r>
            <a:r>
              <a:rPr lang="it" sz="1800">
                <a:solidFill>
                  <a:srgbClr val="000000"/>
                </a:solidFill>
              </a:rPr>
              <a:t>differite a causa dell’emergenza COVID-19 </a:t>
            </a:r>
            <a:r>
              <a:rPr lang="it" sz="1800" b="1">
                <a:solidFill>
                  <a:srgbClr val="000000"/>
                </a:solidFill>
              </a:rPr>
              <a:t>(es. anti-Papilloma Virus)</a:t>
            </a:r>
            <a:endParaRPr sz="1800" b="1">
              <a:solidFill>
                <a:srgbClr val="0000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it" sz="1800">
                <a:solidFill>
                  <a:srgbClr val="000000"/>
                </a:solidFill>
              </a:rPr>
              <a:t>Mantenimento e prosecuzione di tutte le </a:t>
            </a:r>
            <a:r>
              <a:rPr lang="it" sz="1800" b="1">
                <a:solidFill>
                  <a:srgbClr val="000000"/>
                </a:solidFill>
              </a:rPr>
              <a:t>attività di screening</a:t>
            </a:r>
            <a:endParaRPr sz="1800" b="1">
              <a:solidFill>
                <a:srgbClr val="000000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it" sz="1800">
                <a:solidFill>
                  <a:srgbClr val="000000"/>
                </a:solidFill>
              </a:rPr>
              <a:t>Monitoraggio adesione obblighi vaccinali per operatori sanitari (DL 44/2021)</a:t>
            </a:r>
            <a:endParaRPr sz="1800">
              <a:solidFill>
                <a:srgbClr val="000000"/>
              </a:solidFill>
            </a:endParaRPr>
          </a:p>
          <a:p>
            <a:pPr marL="457200" marR="0" lvl="0" indent="-342900" algn="just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Char char="-"/>
            </a:pPr>
            <a:r>
              <a:rPr lang="it" sz="1800">
                <a:solidFill>
                  <a:srgbClr val="000000"/>
                </a:solidFill>
              </a:rPr>
              <a:t>Rimodulazione delle attività dei </a:t>
            </a:r>
            <a:r>
              <a:rPr lang="it" sz="1800" b="1">
                <a:solidFill>
                  <a:srgbClr val="000000"/>
                </a:solidFill>
              </a:rPr>
              <a:t>Servizi SPISAL </a:t>
            </a:r>
            <a:endParaRPr sz="18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1"/>
          <p:cNvSpPr txBox="1">
            <a:spLocks noGrp="1"/>
          </p:cNvSpPr>
          <p:nvPr>
            <p:ph type="ctrTitle" idx="4294967295"/>
          </p:nvPr>
        </p:nvSpPr>
        <p:spPr>
          <a:xfrm>
            <a:off x="729450" y="1322450"/>
            <a:ext cx="7688100" cy="6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9" name="Google Shape;179;p31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1"/>
          <p:cNvSpPr txBox="1">
            <a:spLocks noGrp="1"/>
          </p:cNvSpPr>
          <p:nvPr>
            <p:ph type="title"/>
          </p:nvPr>
        </p:nvSpPr>
        <p:spPr>
          <a:xfrm>
            <a:off x="581400" y="592963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</p:txBody>
      </p:sp>
      <p:sp>
        <p:nvSpPr>
          <p:cNvPr id="181" name="Google Shape;181;p31"/>
          <p:cNvSpPr txBox="1">
            <a:spLocks noGrp="1"/>
          </p:cNvSpPr>
          <p:nvPr>
            <p:ph type="body" idx="4294967295"/>
          </p:nvPr>
        </p:nvSpPr>
        <p:spPr>
          <a:xfrm>
            <a:off x="480013" y="1236675"/>
            <a:ext cx="79842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 b="1">
                <a:solidFill>
                  <a:schemeClr val="dk1"/>
                </a:solidFill>
              </a:rPr>
              <a:t>CONTACT TRACING</a:t>
            </a:r>
            <a:endParaRPr sz="1400" b="1">
              <a:solidFill>
                <a:srgbClr val="000000"/>
              </a:solidFill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182" name="Google Shape;182;p31"/>
          <p:cNvGraphicFramePr/>
          <p:nvPr/>
        </p:nvGraphicFramePr>
        <p:xfrm>
          <a:off x="404450" y="172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{3CFA8B78-A982-4BC0-9806-CF45AEE3159D}</a:tableStyleId>
              </a:tblPr>
              <a:tblGrid>
                <a:gridCol w="1852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4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8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09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CASO POSITIVO</a:t>
                      </a:r>
                      <a:endParaRPr sz="900" i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i="1">
                          <a:latin typeface="Lato"/>
                          <a:ea typeface="Lato"/>
                          <a:cs typeface="Lato"/>
                          <a:sym typeface="Lato"/>
                        </a:rPr>
                        <a:t>(non variante e variante VOC 202012/01)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Isolamento </a:t>
                      </a: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di 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10 giorni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i="1">
                          <a:latin typeface="Lato"/>
                          <a:ea typeface="Lato"/>
                          <a:cs typeface="Lato"/>
                          <a:sym typeface="Lato"/>
                        </a:rPr>
                        <a:t>Positivi a lungo termine: fine isolamento al termine dei 21 giorni, di cui almeno ultimi 7 giorni senza sintomi.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Lato"/>
                        <a:buChar char="●"/>
                      </a:pP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Test al momento della diagnosi</a:t>
                      </a:r>
                      <a:endParaRPr sz="9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45720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Lato"/>
                        <a:buChar char="●"/>
                      </a:pP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Test molecolare o antigenico di fine isolamento eseguito non prima del 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10° giorno</a:t>
                      </a: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 (da almeno 3 giorni asintomatico)</a:t>
                      </a:r>
                      <a:endParaRPr sz="9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9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CASO POSITIVO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i="1">
                          <a:latin typeface="Lato"/>
                          <a:ea typeface="Lato"/>
                          <a:cs typeface="Lato"/>
                          <a:sym typeface="Lato"/>
                        </a:rPr>
                        <a:t>(varianti diverse da VOC 202012/01)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Isolamento </a:t>
                      </a: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di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 10 giorni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i="1">
                          <a:latin typeface="Lato"/>
                          <a:ea typeface="Lato"/>
                          <a:cs typeface="Lato"/>
                          <a:sym typeface="Lato"/>
                        </a:rPr>
                        <a:t>Positivi a lungo termine: fine isolamento dopo l’avvenuta negativizzazione con test molecolare.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Lato"/>
                        <a:buChar char="●"/>
                      </a:pP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Test al momento della diagnosi</a:t>
                      </a:r>
                      <a:endParaRPr sz="9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45720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Lato"/>
                        <a:buChar char="●"/>
                      </a:pP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Test molecolare di fine isolamento eseguito non prima del 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10° giorno</a:t>
                      </a: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 (da almeno 3 giorni asintomatico)</a:t>
                      </a:r>
                      <a:endParaRPr sz="9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7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CONTATTO DI CASO POSITIVO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i="1">
                          <a:latin typeface="Lato"/>
                          <a:ea typeface="Lato"/>
                          <a:cs typeface="Lato"/>
                          <a:sym typeface="Lato"/>
                        </a:rPr>
                        <a:t>(non variante e variante VOC 202012/01)</a:t>
                      </a:r>
                      <a:endParaRPr sz="900" i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u="sng">
                          <a:latin typeface="Lato"/>
                          <a:ea typeface="Lato"/>
                          <a:cs typeface="Lato"/>
                          <a:sym typeface="Lato"/>
                        </a:rPr>
                        <a:t>Alto rischio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:  Quarantena </a:t>
                      </a: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di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 10 giorni </a:t>
                      </a: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dal giorno dell’ultimo contatto con il caso positivo</a:t>
                      </a:r>
                      <a:endParaRPr sz="900" b="1" u="sng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u="sng">
                          <a:latin typeface="Lato"/>
                          <a:ea typeface="Lato"/>
                          <a:cs typeface="Lato"/>
                          <a:sym typeface="Lato"/>
                        </a:rPr>
                        <a:t>Basso rischio</a:t>
                      </a:r>
                      <a:r>
                        <a:rPr lang="it" sz="900" b="1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:  Quarantena non necessaria</a:t>
                      </a:r>
                      <a:endParaRPr sz="900" b="1">
                        <a:solidFill>
                          <a:srgbClr val="EB56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Lato"/>
                        <a:buChar char="●"/>
                      </a:pP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Test antigenico o molecolare il prima possibile ad inizio quarantena</a:t>
                      </a:r>
                      <a:endParaRPr sz="9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45720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Lato"/>
                        <a:buChar char="●"/>
                      </a:pP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Test antigenico o molecolare di fine quarantena al 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10° giorno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03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CONTATTO DI CASO POSITIVO </a:t>
                      </a:r>
                      <a:endParaRPr sz="900" i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i="1">
                          <a:latin typeface="Lato"/>
                          <a:ea typeface="Lato"/>
                          <a:cs typeface="Lato"/>
                          <a:sym typeface="Lato"/>
                        </a:rPr>
                        <a:t>(varianti diverse da VOC 202012/01)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u="sng">
                          <a:latin typeface="Lato"/>
                          <a:ea typeface="Lato"/>
                          <a:cs typeface="Lato"/>
                          <a:sym typeface="Lato"/>
                        </a:rPr>
                        <a:t>Alto rischio e basso rischio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: Quarantena </a:t>
                      </a: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di 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10 giorni </a:t>
                      </a: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dal giorno dell’ultimo contatto con il caso positivo</a:t>
                      </a:r>
                      <a:endParaRPr sz="9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i="1">
                          <a:solidFill>
                            <a:srgbClr val="EB5600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N.B. Sorveglianza passiva se operatori sanitari/personale di laboratorio (basso rischio)</a:t>
                      </a:r>
                      <a:endParaRPr sz="900" i="1">
                        <a:solidFill>
                          <a:srgbClr val="EB5600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Lato"/>
                        <a:buChar char="●"/>
                      </a:pP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Test antigenico o molecolare il prima possibile ad inizio quarantena</a:t>
                      </a:r>
                      <a:endParaRPr sz="9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marL="45720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Lato"/>
                        <a:buChar char="●"/>
                      </a:pPr>
                      <a:r>
                        <a:rPr lang="it" sz="900">
                          <a:latin typeface="Lato"/>
                          <a:ea typeface="Lato"/>
                          <a:cs typeface="Lato"/>
                          <a:sym typeface="Lato"/>
                        </a:rPr>
                        <a:t>Test antigenico o molecolare di fine quarantena al </a:t>
                      </a:r>
                      <a:r>
                        <a:rPr lang="it" sz="900" b="1">
                          <a:latin typeface="Lato"/>
                          <a:ea typeface="Lato"/>
                          <a:cs typeface="Lato"/>
                          <a:sym typeface="Lato"/>
                        </a:rPr>
                        <a:t>10° giorno</a:t>
                      </a:r>
                      <a:endParaRPr sz="900" b="1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2"/>
          <p:cNvSpPr txBox="1">
            <a:spLocks noGrp="1"/>
          </p:cNvSpPr>
          <p:nvPr>
            <p:ph type="ctrTitle" idx="4294967295"/>
          </p:nvPr>
        </p:nvSpPr>
        <p:spPr>
          <a:xfrm>
            <a:off x="729450" y="1322450"/>
            <a:ext cx="7688100" cy="16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8" name="Google Shape;188;p32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2"/>
          <p:cNvSpPr txBox="1">
            <a:spLocks noGrp="1"/>
          </p:cNvSpPr>
          <p:nvPr>
            <p:ph type="title"/>
          </p:nvPr>
        </p:nvSpPr>
        <p:spPr>
          <a:xfrm>
            <a:off x="727800" y="613913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EB5600"/>
                </a:solidFill>
              </a:rPr>
              <a:t>PIANO DI SANIT</a:t>
            </a:r>
            <a:r>
              <a:rPr lang="it" sz="2200">
                <a:solidFill>
                  <a:schemeClr val="accent3"/>
                </a:solidFill>
              </a:rPr>
              <a:t>À</a:t>
            </a:r>
            <a:r>
              <a:rPr lang="it" sz="2200">
                <a:solidFill>
                  <a:srgbClr val="EB5600"/>
                </a:solidFill>
              </a:rPr>
              <a:t> PUBBLICA</a:t>
            </a:r>
            <a:endParaRPr sz="2200">
              <a:solidFill>
                <a:srgbClr val="EB5600"/>
              </a:solidFill>
            </a:endParaRPr>
          </a:p>
        </p:txBody>
      </p:sp>
      <p:sp>
        <p:nvSpPr>
          <p:cNvPr id="190" name="Google Shape;190;p32"/>
          <p:cNvSpPr txBox="1">
            <a:spLocks noGrp="1"/>
          </p:cNvSpPr>
          <p:nvPr>
            <p:ph type="body" idx="4294967295"/>
          </p:nvPr>
        </p:nvSpPr>
        <p:spPr>
          <a:xfrm>
            <a:off x="528050" y="1400400"/>
            <a:ext cx="8270700" cy="374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chemeClr val="dk1"/>
                </a:solidFill>
              </a:rPr>
              <a:t>ULTERIORI STRATEGIE DI SCREENING</a:t>
            </a:r>
            <a:endParaRPr sz="2400" b="1">
              <a:solidFill>
                <a:schemeClr val="dk1"/>
              </a:solidFill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457200" marR="0" lvl="0" indent="-3365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-"/>
            </a:pPr>
            <a:r>
              <a:rPr lang="it" sz="1700">
                <a:solidFill>
                  <a:srgbClr val="000000"/>
                </a:solidFill>
              </a:rPr>
              <a:t>Allargare l’offerta di screening dedicata a </a:t>
            </a:r>
            <a:r>
              <a:rPr lang="it" sz="1700" b="1">
                <a:solidFill>
                  <a:srgbClr val="000000"/>
                </a:solidFill>
              </a:rPr>
              <a:t>gruppi target di popolazione</a:t>
            </a:r>
            <a:r>
              <a:rPr lang="it" sz="1700">
                <a:solidFill>
                  <a:srgbClr val="000000"/>
                </a:solidFill>
              </a:rPr>
              <a:t> (es. soggetti coinvolti nelle attività dei </a:t>
            </a:r>
            <a:r>
              <a:rPr lang="it" sz="1700" b="1">
                <a:solidFill>
                  <a:srgbClr val="000000"/>
                </a:solidFill>
              </a:rPr>
              <a:t>Servizi educativi e ricreativi per minori, </a:t>
            </a:r>
            <a:r>
              <a:rPr lang="it" sz="1700">
                <a:solidFill>
                  <a:srgbClr val="000000"/>
                </a:solidFill>
              </a:rPr>
              <a:t>in occasione di particolari eventi o in</a:t>
            </a:r>
            <a:r>
              <a:rPr lang="it" sz="1700" b="1">
                <a:solidFill>
                  <a:srgbClr val="000000"/>
                </a:solidFill>
              </a:rPr>
              <a:t> </a:t>
            </a:r>
            <a:r>
              <a:rPr lang="it" sz="1700">
                <a:solidFill>
                  <a:srgbClr val="000000"/>
                </a:solidFill>
              </a:rPr>
              <a:t>contesti ricreativi e di socializzazione), garantendo l’accesso ai Punti Tampone Territoriali sulla base dell’organizzazione aziendale e con adesione volontaria</a:t>
            </a:r>
            <a:endParaRPr sz="1700">
              <a:solidFill>
                <a:srgbClr val="000000"/>
              </a:solidFill>
            </a:endParaRPr>
          </a:p>
          <a:p>
            <a:pPr marL="457200" marR="0" lvl="0" indent="-336550" algn="just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Char char="-"/>
            </a:pPr>
            <a:r>
              <a:rPr lang="it" sz="1700">
                <a:solidFill>
                  <a:srgbClr val="000000"/>
                </a:solidFill>
              </a:rPr>
              <a:t>Screening occasionale su base </a:t>
            </a:r>
            <a:r>
              <a:rPr lang="it" sz="1700" b="1">
                <a:solidFill>
                  <a:srgbClr val="000000"/>
                </a:solidFill>
              </a:rPr>
              <a:t>volontaria, a pagamento, per i soggetti che ne hanno necessità per motivi di lavoro o di viaggio, o ai fini della Certificazione Verde</a:t>
            </a:r>
            <a:r>
              <a:rPr lang="it" sz="1700">
                <a:solidFill>
                  <a:srgbClr val="000000"/>
                </a:solidFill>
              </a:rPr>
              <a:t>. Tali test potranno essere effettuati presso le Aziende Sanitarie Pubbliche, strutture private autorizzate ed accreditate e presso le Farmacie.</a:t>
            </a:r>
            <a:endParaRPr sz="1700">
              <a:solidFill>
                <a:srgbClr val="000000"/>
              </a:solidFill>
            </a:endParaRPr>
          </a:p>
          <a:p>
            <a:pPr marL="457200" marR="0" lvl="0" indent="0" algn="just" rtl="0">
              <a:spcBef>
                <a:spcPts val="1000"/>
              </a:spcBef>
              <a:spcAft>
                <a:spcPts val="1000"/>
              </a:spcAft>
              <a:buNone/>
            </a:pPr>
            <a:endParaRPr sz="17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>
            <a:spLocks noGrp="1"/>
          </p:cNvSpPr>
          <p:nvPr>
            <p:ph type="ctrTitle" idx="4294967295"/>
          </p:nvPr>
        </p:nvSpPr>
        <p:spPr>
          <a:xfrm>
            <a:off x="729450" y="1322450"/>
            <a:ext cx="7688100" cy="16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rgbClr val="1A998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 b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6" name="Google Shape;196;p33"/>
          <p:cNvPicPr preferRelativeResize="0"/>
          <p:nvPr/>
        </p:nvPicPr>
        <p:blipFill rotWithShape="1">
          <a:blip r:embed="rId3">
            <a:alphaModFix/>
          </a:blip>
          <a:srcRect t="38088" b="40862"/>
          <a:stretch/>
        </p:blipFill>
        <p:spPr>
          <a:xfrm>
            <a:off x="0" y="64673"/>
            <a:ext cx="3176576" cy="3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3"/>
          <p:cNvSpPr txBox="1">
            <a:spLocks noGrp="1"/>
          </p:cNvSpPr>
          <p:nvPr>
            <p:ph type="title"/>
          </p:nvPr>
        </p:nvSpPr>
        <p:spPr>
          <a:xfrm>
            <a:off x="727800" y="613913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chemeClr val="accent3"/>
                </a:solidFill>
              </a:rPr>
              <a:t>PIANO DI SANITÀ PUBBLICA</a:t>
            </a:r>
            <a:endParaRPr sz="2200">
              <a:solidFill>
                <a:srgbClr val="EB5600"/>
              </a:solidFill>
            </a:endParaRPr>
          </a:p>
        </p:txBody>
      </p:sp>
      <p:sp>
        <p:nvSpPr>
          <p:cNvPr id="198" name="Google Shape;198;p33"/>
          <p:cNvSpPr txBox="1"/>
          <p:nvPr/>
        </p:nvSpPr>
        <p:spPr>
          <a:xfrm>
            <a:off x="729450" y="1458150"/>
            <a:ext cx="7909500" cy="39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TEST IN AUTOSOMMINISTRAZIONE</a:t>
            </a:r>
            <a:endParaRPr sz="24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Introduzione di </a:t>
            </a:r>
            <a:r>
              <a:rPr lang="it" sz="18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test antigenici rapidi in autosomministrazione </a:t>
            </a: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</a:t>
            </a:r>
            <a:r>
              <a:rPr lang="it" sz="1800" i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self-test</a:t>
            </a:r>
            <a:r>
              <a:rPr lang="it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), recentemente approvati con specifica dichiarazione di conformità (CE), nei contesti legati alla vita di comunità (es. eventi sociali, strutture ricettive, attività ludico-ricreative, etc.)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-"/>
            </a:pPr>
            <a:r>
              <a:rPr lang="it" sz="1800" u="sng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Le raccomandazioni regionali di utilizzo di tali test dovranno seguire le indicazioni condivise a livello nazionale</a:t>
            </a:r>
            <a:endParaRPr sz="1800" u="sng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